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878288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1454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2" y="685800"/>
            <a:ext cx="516255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458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674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92264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9429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440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443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6087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355939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852408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82355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00146" y="1176995"/>
            <a:ext cx="6335712" cy="621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 dirty="0">
              <a:solidFill>
                <a:srgbClr val="000066">
                  <a:lumMod val="60000"/>
                  <a:lumOff val="4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262" y="1760431"/>
            <a:ext cx="3600917" cy="32527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4263" y="1754057"/>
            <a:ext cx="3600450" cy="522815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контрольных мероприятий в субъектах Российской Федерации (ЗАТО)</a:t>
            </a: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0151" y="1760432"/>
            <a:ext cx="3792574" cy="18845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382" y="750926"/>
            <a:ext cx="853244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исполнения органами исполнительной власти субъектов Российской Федерации государственных обязательств по обеспечению жильем категорий граждан, установленных федеральным законодательством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9" descr="russi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5" y="1"/>
            <a:ext cx="53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85445" y="-16656"/>
            <a:ext cx="81009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«Обеспечение доступным и комфортным жильем и коммунальными услугами граждан Российской Федерации»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920151" y="1754057"/>
            <a:ext cx="3792575" cy="3787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устранения нарушений</a:t>
            </a: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75909"/>
              </p:ext>
            </p:extLst>
          </p:nvPr>
        </p:nvGraphicFramePr>
        <p:xfrm>
          <a:off x="347640" y="2287774"/>
          <a:ext cx="3293695" cy="1443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519"/>
                <a:gridCol w="720080"/>
                <a:gridCol w="864096"/>
              </a:tblGrid>
              <a:tr h="366415"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(на 16.09.2019)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Проверено регионов России </a:t>
                      </a:r>
                      <a:r>
                        <a:rPr lang="ru-RU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ЗАТО</a:t>
                      </a:r>
                      <a:endParaRPr lang="ru-RU" sz="1050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+18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+9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4378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Проверено учетных дел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7 654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2 741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2254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нарушений</a:t>
                      </a:r>
                      <a:r>
                        <a:rPr lang="ru-RU" sz="105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baseline="0" dirty="0" smtClean="0">
                          <a:solidFill>
                            <a:srgbClr val="FAFEC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5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замечаний</a:t>
                      </a:r>
                      <a:r>
                        <a:rPr lang="ru-RU" sz="1050" b="1" baseline="0" dirty="0" smtClean="0">
                          <a:solidFill>
                            <a:srgbClr val="FAFEC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 b="1" dirty="0">
                        <a:solidFill>
                          <a:srgbClr val="FAFEC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(</a:t>
                      </a: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(</a:t>
                      </a: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199456" y="5398730"/>
            <a:ext cx="3595257" cy="1198621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социальных выплат на приобретение жилья </a:t>
            </a:r>
            <a:r>
              <a:rPr lang="ru-RU" sz="1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МОЛОДЫМ </a:t>
            </a:r>
            <a:r>
              <a:rPr lang="ru-RU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УЧЕНЫМ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(в подразделениях </a:t>
            </a:r>
            <a:r>
              <a:rPr lang="ru-RU" sz="12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</a:t>
            </a:r>
            <a:endParaRPr lang="ru-RU" sz="1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(функция передана в 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году)</a:t>
            </a: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0151" y="2260664"/>
            <a:ext cx="3756305" cy="1302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algn="just"/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1.Направление предписаний об устранении нарушений и замечаний, выявленных в ходе контрольных мероприятий;</a:t>
            </a:r>
          </a:p>
          <a:p>
            <a:pPr indent="177800" algn="just"/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2.Переписка с органами исполнительной власти субъектов Российской Федерации, ЗАТО по вопросам устранения нарушений и замечаний.</a:t>
            </a:r>
          </a:p>
          <a:p>
            <a:pPr indent="177800" algn="just"/>
            <a:r>
              <a:rPr lang="ru-RU" sz="1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3.Переписка с органами прокурорского надзора</a:t>
            </a:r>
          </a:p>
          <a:p>
            <a:pPr indent="177800" algn="just"/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795180" y="2276872"/>
            <a:ext cx="1124971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920150" y="4266362"/>
            <a:ext cx="3792575" cy="22931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920150" y="4259992"/>
            <a:ext cx="3792577" cy="492993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уголовном и судебном производствах</a:t>
            </a: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войная стрелка вверх/вниз 7"/>
          <p:cNvSpPr/>
          <p:nvPr/>
        </p:nvSpPr>
        <p:spPr>
          <a:xfrm>
            <a:off x="6588224" y="3645024"/>
            <a:ext cx="432048" cy="6149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49996"/>
              </p:ext>
            </p:extLst>
          </p:nvPr>
        </p:nvGraphicFramePr>
        <p:xfrm>
          <a:off x="5016842" y="4783226"/>
          <a:ext cx="3615647" cy="172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894"/>
                <a:gridCol w="779783"/>
                <a:gridCol w="941970"/>
              </a:tblGrid>
              <a:tr h="384100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5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 год</a:t>
                      </a:r>
                      <a:endParaRPr lang="ru-RU" sz="105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6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поданных исков в рамках уголовных дел по фактам необоснованного предоставления ГЖС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(на 18,2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(на 11,6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Удовлетворено исков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в федеральный бюджет, млн. руб.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99456" y="3880500"/>
            <a:ext cx="3600450" cy="988660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Фотофиксация</a:t>
            </a:r>
            <a:r>
              <a:rPr lang="ru-RU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  объектов, строительство (реконструкция) которых осуществляется за счет субсидий, предоставляемых региональным бюджетам в рамках реализации Государственной программы</a:t>
            </a: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52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«Предложение стратегии»">
  <a:themeElements>
    <a:clrScheme name="Тема Offic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Тема Offi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220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Презентация «Предложение стратегии»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Бабарицкий Анатолий Николаевич</dc:creator>
  <cp:lastModifiedBy>Бабарицкий Анатолий Николаевич</cp:lastModifiedBy>
  <cp:revision>7</cp:revision>
  <cp:lastPrinted>2019-09-17T07:50:35Z</cp:lastPrinted>
  <dcterms:created xsi:type="dcterms:W3CDTF">2019-09-17T06:56:17Z</dcterms:created>
  <dcterms:modified xsi:type="dcterms:W3CDTF">2019-09-30T07:24:19Z</dcterms:modified>
</cp:coreProperties>
</file>